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9.png" ContentType="image/png"/>
  <Override PartName="/ppt/media/image21.gif" ContentType="image/gif"/>
  <Override PartName="/ppt/media/image1.png" ContentType="image/png"/>
  <Override PartName="/ppt/media/image2.png" ContentType="image/png"/>
  <Override PartName="/ppt/media/image6.gif" ContentType="image/gif"/>
  <Override PartName="/ppt/media/image3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474018-CB7D-49D8-8635-C404DAB1FE40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4/06/25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CE67F5D-D6BF-4B9B-B632-9C9584B1F4B3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gi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gif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gif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drive.google.com/file/d/1hW7CiMzEZscCwHx8wJ9m1hc6TWah-fwZ/view?usp=sharing" TargetMode="External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42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" name="Group 4"/>
          <p:cNvGrpSpPr/>
          <p:nvPr/>
        </p:nvGrpSpPr>
        <p:grpSpPr>
          <a:xfrm>
            <a:off x="12284640" y="864360"/>
            <a:ext cx="4974480" cy="8367120"/>
            <a:chOff x="12284640" y="864360"/>
            <a:chExt cx="4974480" cy="8367120"/>
          </a:xfrm>
        </p:grpSpPr>
        <p:sp>
          <p:nvSpPr>
            <p:cNvPr id="45" name="CustomShape 5"/>
            <p:cNvSpPr/>
            <p:nvPr/>
          </p:nvSpPr>
          <p:spPr>
            <a:xfrm>
              <a:off x="12284640" y="1002240"/>
              <a:ext cx="4974480" cy="8229240"/>
            </a:xfrm>
            <a:custGeom>
              <a:avLst/>
              <a:gdLst/>
              <a:ahLst/>
              <a:rect l="l" t="t" r="r" b="b"/>
              <a:pathLst>
                <a:path w="1373192" h="2271672">
                  <a:moveTo>
                    <a:pt x="76257" y="0"/>
                  </a:moveTo>
                  <a:lnTo>
                    <a:pt x="1296935" y="0"/>
                  </a:lnTo>
                  <a:cubicBezTo>
                    <a:pt x="1339051" y="0"/>
                    <a:pt x="1373192" y="34141"/>
                    <a:pt x="1373192" y="76257"/>
                  </a:cubicBezTo>
                  <a:lnTo>
                    <a:pt x="1373192" y="2195415"/>
                  </a:lnTo>
                  <a:cubicBezTo>
                    <a:pt x="1373192" y="2237530"/>
                    <a:pt x="1339051" y="2271672"/>
                    <a:pt x="1296935" y="2271672"/>
                  </a:cubicBezTo>
                  <a:lnTo>
                    <a:pt x="76257" y="2271672"/>
                  </a:lnTo>
                  <a:cubicBezTo>
                    <a:pt x="34141" y="2271672"/>
                    <a:pt x="0" y="2237530"/>
                    <a:pt x="0" y="2195415"/>
                  </a:cubicBezTo>
                  <a:lnTo>
                    <a:pt x="0" y="76257"/>
                  </a:lnTo>
                  <a:cubicBezTo>
                    <a:pt x="0" y="34141"/>
                    <a:pt x="34141" y="0"/>
                    <a:pt x="76257" y="0"/>
                  </a:cubicBezTo>
                  <a:close/>
                </a:path>
              </a:pathLst>
            </a:custGeom>
            <a:solidFill>
              <a:srgbClr val="ff581c"/>
            </a:solidFill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6"/>
            <p:cNvSpPr/>
            <p:nvPr/>
          </p:nvSpPr>
          <p:spPr>
            <a:xfrm>
              <a:off x="12284640" y="864360"/>
              <a:ext cx="4974480" cy="83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Line 7"/>
          <p:cNvSpPr/>
          <p:nvPr/>
        </p:nvSpPr>
        <p:spPr>
          <a:xfrm>
            <a:off x="1028520" y="6753600"/>
            <a:ext cx="1125576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Line 8"/>
          <p:cNvSpPr/>
          <p:nvPr/>
        </p:nvSpPr>
        <p:spPr>
          <a:xfrm>
            <a:off x="8484480" y="6753600"/>
            <a:ext cx="0" cy="250452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9"/>
          <p:cNvSpPr/>
          <p:nvPr/>
        </p:nvSpPr>
        <p:spPr>
          <a:xfrm>
            <a:off x="11122560" y="205236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0"/>
          <p:cNvSpPr/>
          <p:nvPr/>
        </p:nvSpPr>
        <p:spPr>
          <a:xfrm>
            <a:off x="1941840" y="562212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1"/>
          <p:cNvSpPr/>
          <p:nvPr/>
        </p:nvSpPr>
        <p:spPr>
          <a:xfrm>
            <a:off x="9698760" y="1954080"/>
            <a:ext cx="7710480" cy="7710480"/>
          </a:xfrm>
          <a:custGeom>
            <a:avLst/>
            <a:gdLst/>
            <a:ah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12"/>
          <p:cNvSpPr/>
          <p:nvPr/>
        </p:nvSpPr>
        <p:spPr>
          <a:xfrm>
            <a:off x="1369800" y="1481760"/>
            <a:ext cx="10396800" cy="51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3533"/>
              </a:lnSpc>
            </a:pPr>
            <a:r>
              <a:rPr b="0" lang="es-ES" sz="13400" spc="-335" strike="noStrike">
                <a:solidFill>
                  <a:srgbClr val="265cf0"/>
                </a:solidFill>
                <a:latin typeface="Anton"/>
                <a:ea typeface="Anton"/>
              </a:rPr>
              <a:t>ANIMACIONES CON CSS Y JAVASCRIPT</a:t>
            </a:r>
            <a:endParaRPr b="0" lang="es-ES" sz="13400" spc="-1" strike="noStrike">
              <a:latin typeface="Arial"/>
            </a:endParaRPr>
          </a:p>
        </p:txBody>
      </p:sp>
      <p:sp>
        <p:nvSpPr>
          <p:cNvPr id="53" name="CustomShape 13"/>
          <p:cNvSpPr/>
          <p:nvPr/>
        </p:nvSpPr>
        <p:spPr>
          <a:xfrm>
            <a:off x="2417760" y="7724520"/>
            <a:ext cx="453780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220"/>
              </a:lnSpc>
            </a:pPr>
            <a:r>
              <a:rPr b="1" lang="es-ES" sz="2300" spc="-126" strike="noStrike">
                <a:solidFill>
                  <a:srgbClr val="265cf0"/>
                </a:solidFill>
                <a:latin typeface="Inter Medium"/>
                <a:ea typeface="Inter Medium"/>
              </a:rPr>
              <a:t>Presentado por: Virginia Nicoliello</a:t>
            </a:r>
            <a:endParaRPr b="0" lang="es-E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55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4"/>
          <p:cNvGrpSpPr/>
          <p:nvPr/>
        </p:nvGrpSpPr>
        <p:grpSpPr>
          <a:xfrm>
            <a:off x="10200960" y="890640"/>
            <a:ext cx="7057800" cy="8341200"/>
            <a:chOff x="10200960" y="890640"/>
            <a:chExt cx="7057800" cy="8341200"/>
          </a:xfrm>
        </p:grpSpPr>
        <p:sp>
          <p:nvSpPr>
            <p:cNvPr id="58" name="CustomShape 5"/>
            <p:cNvSpPr/>
            <p:nvPr/>
          </p:nvSpPr>
          <p:spPr>
            <a:xfrm>
              <a:off x="10200960" y="1028880"/>
              <a:ext cx="7057800" cy="8202960"/>
            </a:xfrm>
            <a:custGeom>
              <a:avLst/>
              <a:gdLst/>
              <a:ahLst/>
              <a:rect l="l" t="t" r="r" b="b"/>
              <a:pathLst>
                <a:path w="1948323" h="2264391">
                  <a:moveTo>
                    <a:pt x="53747" y="0"/>
                  </a:moveTo>
                  <a:lnTo>
                    <a:pt x="1894577" y="0"/>
                  </a:lnTo>
                  <a:cubicBezTo>
                    <a:pt x="1908831" y="0"/>
                    <a:pt x="1922502" y="5663"/>
                    <a:pt x="1932581" y="15742"/>
                  </a:cubicBezTo>
                  <a:cubicBezTo>
                    <a:pt x="1942661" y="25821"/>
                    <a:pt x="1948323" y="39492"/>
                    <a:pt x="1948323" y="53747"/>
                  </a:cubicBezTo>
                  <a:lnTo>
                    <a:pt x="1948323" y="2210644"/>
                  </a:lnTo>
                  <a:cubicBezTo>
                    <a:pt x="1948323" y="2224899"/>
                    <a:pt x="1942661" y="2238569"/>
                    <a:pt x="1932581" y="2248649"/>
                  </a:cubicBezTo>
                  <a:cubicBezTo>
                    <a:pt x="1922502" y="2258728"/>
                    <a:pt x="1908831" y="2264391"/>
                    <a:pt x="1894577" y="2264391"/>
                  </a:cubicBezTo>
                  <a:lnTo>
                    <a:pt x="53747" y="2264391"/>
                  </a:lnTo>
                  <a:cubicBezTo>
                    <a:pt x="39492" y="2264391"/>
                    <a:pt x="25821" y="2258728"/>
                    <a:pt x="15742" y="2248649"/>
                  </a:cubicBezTo>
                  <a:cubicBezTo>
                    <a:pt x="5663" y="2238569"/>
                    <a:pt x="0" y="2224899"/>
                    <a:pt x="0" y="2210644"/>
                  </a:cubicBezTo>
                  <a:lnTo>
                    <a:pt x="0" y="53747"/>
                  </a:lnTo>
                  <a:cubicBezTo>
                    <a:pt x="0" y="39492"/>
                    <a:pt x="5663" y="25821"/>
                    <a:pt x="15742" y="15742"/>
                  </a:cubicBezTo>
                  <a:cubicBezTo>
                    <a:pt x="25821" y="5663"/>
                    <a:pt x="39492" y="0"/>
                    <a:pt x="53747" y="0"/>
                  </a:cubicBezTo>
                  <a:close/>
                </a:path>
              </a:pathLst>
            </a:custGeom>
            <a:solidFill>
              <a:srgbClr val="ffb000"/>
            </a:solidFill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6"/>
            <p:cNvSpPr/>
            <p:nvPr/>
          </p:nvSpPr>
          <p:spPr>
            <a:xfrm>
              <a:off x="10200960" y="890640"/>
              <a:ext cx="7057800" cy="834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Line 7"/>
          <p:cNvSpPr/>
          <p:nvPr/>
        </p:nvSpPr>
        <p:spPr>
          <a:xfrm>
            <a:off x="1028520" y="4767840"/>
            <a:ext cx="917244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8"/>
          <p:cNvSpPr/>
          <p:nvPr/>
        </p:nvSpPr>
        <p:spPr>
          <a:xfrm>
            <a:off x="790920" y="188892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9"/>
          <p:cNvSpPr/>
          <p:nvPr/>
        </p:nvSpPr>
        <p:spPr>
          <a:xfrm>
            <a:off x="9235440" y="898740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Picture 11" descr=""/>
          <p:cNvPicPr/>
          <p:nvPr/>
        </p:nvPicPr>
        <p:blipFill>
          <a:blip r:embed="rId3"/>
          <a:stretch/>
        </p:blipFill>
        <p:spPr>
          <a:xfrm>
            <a:off x="9659520" y="2744640"/>
            <a:ext cx="8628120" cy="5953320"/>
          </a:xfrm>
          <a:prstGeom prst="rect">
            <a:avLst/>
          </a:prstGeom>
          <a:ln>
            <a:noFill/>
          </a:ln>
        </p:spPr>
      </p:pic>
      <p:sp>
        <p:nvSpPr>
          <p:cNvPr id="64" name="CustomShape 10"/>
          <p:cNvSpPr/>
          <p:nvPr/>
        </p:nvSpPr>
        <p:spPr>
          <a:xfrm>
            <a:off x="2016000" y="1296000"/>
            <a:ext cx="8184960" cy="39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355"/>
              </a:lnSpc>
            </a:pPr>
            <a:r>
              <a:rPr b="1" lang="es-ES" sz="9009" spc="-225" strike="noStrike">
                <a:solidFill>
                  <a:srgbClr val="265cf0"/>
                </a:solidFill>
                <a:latin typeface="Anton"/>
                <a:ea typeface="Anton"/>
              </a:rPr>
              <a:t>¿QUE ES UNA ANIMACIÓN WEB?</a:t>
            </a:r>
            <a:endParaRPr b="1" lang="es-ES" sz="9009" spc="-1" strike="noStrike">
              <a:latin typeface="Arial"/>
            </a:endParaRPr>
          </a:p>
        </p:txBody>
      </p:sp>
      <p:sp>
        <p:nvSpPr>
          <p:cNvPr id="65" name="CustomShape 11"/>
          <p:cNvSpPr/>
          <p:nvPr/>
        </p:nvSpPr>
        <p:spPr>
          <a:xfrm>
            <a:off x="1742040" y="5297760"/>
            <a:ext cx="7731000" cy="34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561240" indent="-280440" algn="just">
              <a:lnSpc>
                <a:spcPts val="3302"/>
              </a:lnSpc>
              <a:buClr>
                <a:srgbClr val="265cf0"/>
              </a:buClr>
              <a:buFont typeface="Arial"/>
              <a:buChar char="•"/>
            </a:pPr>
            <a:r>
              <a:rPr b="1" lang="es-ES" sz="2600" spc="-140" strike="noStrike">
                <a:solidFill>
                  <a:srgbClr val="265cf0"/>
                </a:solidFill>
                <a:latin typeface="Inter Medium"/>
                <a:ea typeface="Inter Medium"/>
              </a:rPr>
              <a:t>Es un cambio visual con movimiento.</a:t>
            </a:r>
            <a:endParaRPr b="0" lang="es-ES" sz="2600" spc="-1" strike="noStrike">
              <a:latin typeface="Arial"/>
            </a:endParaRPr>
          </a:p>
          <a:p>
            <a:pPr algn="just">
              <a:lnSpc>
                <a:spcPts val="3302"/>
              </a:lnSpc>
            </a:pPr>
            <a:endParaRPr b="0" lang="es-ES" sz="2600" spc="-1" strike="noStrike">
              <a:latin typeface="Arial"/>
            </a:endParaRPr>
          </a:p>
          <a:p>
            <a:pPr lvl="1" marL="561240" indent="-280440" algn="just">
              <a:lnSpc>
                <a:spcPts val="3302"/>
              </a:lnSpc>
              <a:buClr>
                <a:srgbClr val="265cf0"/>
              </a:buClr>
              <a:buFont typeface="Arial"/>
              <a:buChar char="•"/>
            </a:pPr>
            <a:r>
              <a:rPr b="1" lang="es-ES" sz="2600" spc="-140" strike="noStrike">
                <a:solidFill>
                  <a:srgbClr val="265cf0"/>
                </a:solidFill>
                <a:latin typeface="Inter Medium"/>
                <a:ea typeface="Inter Medium"/>
              </a:rPr>
              <a:t>Se usa para hacer que una página sea más clara, atractiva o divertida.</a:t>
            </a:r>
            <a:endParaRPr b="0" lang="es-ES" sz="2600" spc="-1" strike="noStrike">
              <a:latin typeface="Arial"/>
            </a:endParaRPr>
          </a:p>
          <a:p>
            <a:pPr algn="just">
              <a:lnSpc>
                <a:spcPts val="3302"/>
              </a:lnSpc>
            </a:pPr>
            <a:endParaRPr b="0" lang="es-ES" sz="2600" spc="-1" strike="noStrike">
              <a:latin typeface="Arial"/>
            </a:endParaRPr>
          </a:p>
          <a:p>
            <a:pPr lvl="1" marL="561240" indent="-280440" algn="just">
              <a:lnSpc>
                <a:spcPts val="3302"/>
              </a:lnSpc>
              <a:buClr>
                <a:srgbClr val="265cf0"/>
              </a:buClr>
              <a:buFont typeface="Arial"/>
              <a:buChar char="•"/>
            </a:pPr>
            <a:r>
              <a:rPr b="1" lang="es-ES" sz="2600" spc="-140" strike="noStrike">
                <a:solidFill>
                  <a:srgbClr val="265cf0"/>
                </a:solidFill>
                <a:latin typeface="Inter Medium"/>
                <a:ea typeface="Inter Medium"/>
              </a:rPr>
              <a:t>Ejemplos: un botón que se agranda, un texto que aparece suavemente, un menú que se desliza.</a:t>
            </a:r>
            <a:endParaRPr b="0" lang="es-ES" sz="2600" spc="-1" strike="noStrike">
              <a:latin typeface="Arial"/>
            </a:endParaRPr>
          </a:p>
          <a:p>
            <a:pPr algn="just">
              <a:lnSpc>
                <a:spcPts val="4133"/>
              </a:lnSpc>
            </a:pPr>
            <a:endParaRPr b="0" lang="es-E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67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" name="Line 4"/>
          <p:cNvSpPr/>
          <p:nvPr/>
        </p:nvSpPr>
        <p:spPr>
          <a:xfrm>
            <a:off x="8086680" y="6004440"/>
            <a:ext cx="917244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5"/>
          <p:cNvSpPr/>
          <p:nvPr/>
        </p:nvSpPr>
        <p:spPr>
          <a:xfrm>
            <a:off x="15869880" y="7840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6"/>
          <p:cNvSpPr/>
          <p:nvPr/>
        </p:nvSpPr>
        <p:spPr>
          <a:xfrm>
            <a:off x="9714960" y="9013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7"/>
          <p:cNvGrpSpPr/>
          <p:nvPr/>
        </p:nvGrpSpPr>
        <p:grpSpPr>
          <a:xfrm>
            <a:off x="1028880" y="916920"/>
            <a:ext cx="7936200" cy="8341200"/>
            <a:chOff x="1028880" y="916920"/>
            <a:chExt cx="7936200" cy="8341200"/>
          </a:xfrm>
        </p:grpSpPr>
        <p:sp>
          <p:nvSpPr>
            <p:cNvPr id="73" name="CustomShape 8"/>
            <p:cNvSpPr/>
            <p:nvPr/>
          </p:nvSpPr>
          <p:spPr>
            <a:xfrm>
              <a:off x="1028880" y="1055160"/>
              <a:ext cx="7936200" cy="8202960"/>
            </a:xfrm>
            <a:custGeom>
              <a:avLst/>
              <a:gdLst/>
              <a:ahLst/>
              <a:rect l="l" t="t" r="r" b="b"/>
              <a:pathLst>
                <a:path w="2190766" h="2264391">
                  <a:moveTo>
                    <a:pt x="47799" y="0"/>
                  </a:moveTo>
                  <a:lnTo>
                    <a:pt x="2142967" y="0"/>
                  </a:lnTo>
                  <a:cubicBezTo>
                    <a:pt x="2169366" y="0"/>
                    <a:pt x="2190766" y="21400"/>
                    <a:pt x="2190766" y="47799"/>
                  </a:cubicBezTo>
                  <a:lnTo>
                    <a:pt x="2190766" y="2216592"/>
                  </a:lnTo>
                  <a:cubicBezTo>
                    <a:pt x="2190766" y="2242991"/>
                    <a:pt x="2169366" y="2264391"/>
                    <a:pt x="2142967" y="2264391"/>
                  </a:cubicBezTo>
                  <a:lnTo>
                    <a:pt x="47799" y="2264391"/>
                  </a:lnTo>
                  <a:cubicBezTo>
                    <a:pt x="35122" y="2264391"/>
                    <a:pt x="22964" y="2259355"/>
                    <a:pt x="14000" y="2250391"/>
                  </a:cubicBezTo>
                  <a:cubicBezTo>
                    <a:pt x="5036" y="2241427"/>
                    <a:pt x="0" y="2229269"/>
                    <a:pt x="0" y="2216592"/>
                  </a:cubicBezTo>
                  <a:lnTo>
                    <a:pt x="0" y="47799"/>
                  </a:lnTo>
                  <a:cubicBezTo>
                    <a:pt x="0" y="21400"/>
                    <a:pt x="21400" y="0"/>
                    <a:pt x="47799" y="0"/>
                  </a:cubicBezTo>
                  <a:close/>
                </a:path>
              </a:pathLst>
            </a:custGeom>
            <a:solidFill>
              <a:srgbClr val="265cf0"/>
            </a:solidFill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9"/>
            <p:cNvSpPr/>
            <p:nvPr/>
          </p:nvSpPr>
          <p:spPr>
            <a:xfrm>
              <a:off x="1028880" y="916920"/>
              <a:ext cx="7936200" cy="834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" name="CustomShape 10"/>
          <p:cNvSpPr/>
          <p:nvPr/>
        </p:nvSpPr>
        <p:spPr>
          <a:xfrm>
            <a:off x="569880" y="1514520"/>
            <a:ext cx="8854200" cy="7404120"/>
          </a:xfrm>
          <a:custGeom>
            <a:avLst/>
            <a:gdLst/>
            <a:ahLst/>
            <a:rect l="l" t="t" r="r" b="b"/>
            <a:pathLst>
              <a:path w="8854434" h="7404520">
                <a:moveTo>
                  <a:pt x="0" y="0"/>
                </a:moveTo>
                <a:lnTo>
                  <a:pt x="8854434" y="0"/>
                </a:lnTo>
                <a:lnTo>
                  <a:pt x="8854434" y="7404520"/>
                </a:lnTo>
                <a:lnTo>
                  <a:pt x="0" y="74045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1"/>
          <p:cNvSpPr/>
          <p:nvPr/>
        </p:nvSpPr>
        <p:spPr>
          <a:xfrm>
            <a:off x="9714960" y="1571760"/>
            <a:ext cx="6085080" cy="51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174"/>
              </a:lnSpc>
            </a:pPr>
            <a:r>
              <a:rPr b="0" lang="es-ES" sz="9009" spc="-225" strike="noStrike">
                <a:solidFill>
                  <a:srgbClr val="265cf0"/>
                </a:solidFill>
                <a:latin typeface="Anton"/>
                <a:ea typeface="Anton"/>
              </a:rPr>
              <a:t>PROPIEDADES BÁSICAS PARA ANIMAR</a:t>
            </a:r>
            <a:endParaRPr b="0" lang="es-ES" sz="9009" spc="-1" strike="noStrike">
              <a:latin typeface="Arial"/>
            </a:endParaRPr>
          </a:p>
        </p:txBody>
      </p:sp>
      <p:sp>
        <p:nvSpPr>
          <p:cNvPr id="77" name="CustomShape 12"/>
          <p:cNvSpPr/>
          <p:nvPr/>
        </p:nvSpPr>
        <p:spPr>
          <a:xfrm>
            <a:off x="9714960" y="6645600"/>
            <a:ext cx="14432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</a:pPr>
            <a:r>
              <a:rPr b="1" lang="es-ES" sz="2300" spc="-126" strike="noStrike">
                <a:solidFill>
                  <a:srgbClr val="265cf0"/>
                </a:solidFill>
                <a:latin typeface="Inter Bold"/>
                <a:ea typeface="Inter Bold"/>
              </a:rPr>
              <a:t>Propiedad</a:t>
            </a:r>
            <a:endParaRPr b="0" lang="es-ES" sz="2300" spc="-1" strike="noStrike">
              <a:latin typeface="Arial"/>
            </a:endParaRPr>
          </a:p>
        </p:txBody>
      </p:sp>
      <p:sp>
        <p:nvSpPr>
          <p:cNvPr id="78" name="CustomShape 13"/>
          <p:cNvSpPr/>
          <p:nvPr/>
        </p:nvSpPr>
        <p:spPr>
          <a:xfrm>
            <a:off x="11985840" y="6645600"/>
            <a:ext cx="170352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</a:pPr>
            <a:r>
              <a:rPr b="1" lang="es-ES" sz="2300" spc="-126" strike="noStrike">
                <a:solidFill>
                  <a:srgbClr val="265cf0"/>
                </a:solidFill>
                <a:latin typeface="Inter Bold"/>
                <a:ea typeface="Inter Bold"/>
              </a:rPr>
              <a:t>Lo que hace</a:t>
            </a:r>
            <a:endParaRPr b="0" lang="es-ES" sz="2300" spc="-1" strike="noStrike">
              <a:latin typeface="Arial"/>
            </a:endParaRPr>
          </a:p>
        </p:txBody>
      </p:sp>
      <p:sp>
        <p:nvSpPr>
          <p:cNvPr id="79" name="CustomShape 14"/>
          <p:cNvSpPr/>
          <p:nvPr/>
        </p:nvSpPr>
        <p:spPr>
          <a:xfrm>
            <a:off x="9840600" y="7240680"/>
            <a:ext cx="1573560" cy="17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transform  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opacity 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transition 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animation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239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80" name="CustomShape 15"/>
          <p:cNvSpPr/>
          <p:nvPr/>
        </p:nvSpPr>
        <p:spPr>
          <a:xfrm>
            <a:off x="11985840" y="7278840"/>
            <a:ext cx="31546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381"/>
              </a:lnSpc>
            </a:pPr>
            <a:r>
              <a:rPr b="1" lang="es-ES" sz="1700" spc="-92" strike="noStrike">
                <a:solidFill>
                  <a:srgbClr val="265cf0"/>
                </a:solidFill>
                <a:latin typeface="Inter Medium"/>
                <a:ea typeface="Inter Medium"/>
              </a:rPr>
              <a:t>Mueve, escala o rota un elemento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81" name="CustomShape 16"/>
          <p:cNvSpPr/>
          <p:nvPr/>
        </p:nvSpPr>
        <p:spPr>
          <a:xfrm>
            <a:off x="11976480" y="7620840"/>
            <a:ext cx="3154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520"/>
              </a:lnSpc>
            </a:pPr>
            <a:r>
              <a:rPr b="1" lang="es-ES" sz="1800" spc="-97" strike="noStrike">
                <a:solidFill>
                  <a:srgbClr val="265cf0"/>
                </a:solidFill>
                <a:latin typeface="Inter Medium"/>
                <a:ea typeface="Inter Medium"/>
              </a:rPr>
              <a:t>Cambia cuán visible es algo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" name="CustomShape 17"/>
          <p:cNvSpPr/>
          <p:nvPr/>
        </p:nvSpPr>
        <p:spPr>
          <a:xfrm>
            <a:off x="11976480" y="7975080"/>
            <a:ext cx="4610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520"/>
              </a:lnSpc>
            </a:pPr>
            <a:r>
              <a:rPr b="1" lang="es-ES" sz="1800" spc="-97" strike="noStrike">
                <a:solidFill>
                  <a:srgbClr val="265cf0"/>
                </a:solidFill>
                <a:latin typeface="Inter Medium"/>
                <a:ea typeface="Inter Medium"/>
              </a:rPr>
              <a:t>Suaviza el cambio (por ejemplo al hacer hover)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3" name="CustomShape 18"/>
          <p:cNvSpPr/>
          <p:nvPr/>
        </p:nvSpPr>
        <p:spPr>
          <a:xfrm>
            <a:off x="11976480" y="8319960"/>
            <a:ext cx="4610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520"/>
              </a:lnSpc>
            </a:pPr>
            <a:r>
              <a:rPr b="1" lang="es-ES" sz="1800" spc="-97" strike="noStrike">
                <a:solidFill>
                  <a:srgbClr val="265cf0"/>
                </a:solidFill>
                <a:latin typeface="Inter Medium"/>
                <a:ea typeface="Inter Medium"/>
              </a:rPr>
              <a:t>Ejecuta una animación con @keyframes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" name="Line 19"/>
          <p:cNvSpPr/>
          <p:nvPr/>
        </p:nvSpPr>
        <p:spPr>
          <a:xfrm>
            <a:off x="11133000" y="7450200"/>
            <a:ext cx="705960" cy="0"/>
          </a:xfrm>
          <a:prstGeom prst="line">
            <a:avLst/>
          </a:prstGeom>
          <a:ln w="38160">
            <a:solidFill>
              <a:srgbClr val="ff581c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20"/>
          <p:cNvSpPr/>
          <p:nvPr/>
        </p:nvSpPr>
        <p:spPr>
          <a:xfrm>
            <a:off x="11133000" y="7812000"/>
            <a:ext cx="705960" cy="0"/>
          </a:xfrm>
          <a:prstGeom prst="line">
            <a:avLst/>
          </a:prstGeom>
          <a:ln w="38160">
            <a:solidFill>
              <a:srgbClr val="ff581c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21"/>
          <p:cNvSpPr/>
          <p:nvPr/>
        </p:nvSpPr>
        <p:spPr>
          <a:xfrm>
            <a:off x="11133000" y="8147520"/>
            <a:ext cx="705960" cy="0"/>
          </a:xfrm>
          <a:prstGeom prst="line">
            <a:avLst/>
          </a:prstGeom>
          <a:ln w="38160">
            <a:solidFill>
              <a:srgbClr val="ff581c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22"/>
          <p:cNvSpPr/>
          <p:nvPr/>
        </p:nvSpPr>
        <p:spPr>
          <a:xfrm>
            <a:off x="11133000" y="8511120"/>
            <a:ext cx="705960" cy="0"/>
          </a:xfrm>
          <a:prstGeom prst="line">
            <a:avLst/>
          </a:prstGeom>
          <a:ln w="38160">
            <a:solidFill>
              <a:srgbClr val="ff581c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89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Line 4"/>
          <p:cNvSpPr/>
          <p:nvPr/>
        </p:nvSpPr>
        <p:spPr>
          <a:xfrm>
            <a:off x="1028520" y="5985360"/>
            <a:ext cx="1623060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1704240" y="7840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15869880" y="9013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3" y="0"/>
                </a:lnTo>
                <a:lnTo>
                  <a:pt x="475893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4" name="Group 7"/>
          <p:cNvGrpSpPr/>
          <p:nvPr/>
        </p:nvGrpSpPr>
        <p:grpSpPr>
          <a:xfrm>
            <a:off x="8810640" y="890640"/>
            <a:ext cx="8448480" cy="5087520"/>
            <a:chOff x="8810640" y="890640"/>
            <a:chExt cx="8448480" cy="5087520"/>
          </a:xfrm>
        </p:grpSpPr>
        <p:sp>
          <p:nvSpPr>
            <p:cNvPr id="95" name="CustomShape 8"/>
            <p:cNvSpPr/>
            <p:nvPr/>
          </p:nvSpPr>
          <p:spPr>
            <a:xfrm>
              <a:off x="8810640" y="1028880"/>
              <a:ext cx="8448480" cy="4949280"/>
            </a:xfrm>
            <a:custGeom>
              <a:avLst/>
              <a:gdLst/>
              <a:ahLst/>
              <a:rect l="l" t="t" r="r" b="b"/>
              <a:pathLst>
                <a:path w="2332160" h="1366288">
                  <a:moveTo>
                    <a:pt x="44901" y="0"/>
                  </a:moveTo>
                  <a:lnTo>
                    <a:pt x="2287259" y="0"/>
                  </a:lnTo>
                  <a:cubicBezTo>
                    <a:pt x="2299167" y="0"/>
                    <a:pt x="2310588" y="4731"/>
                    <a:pt x="2319008" y="13151"/>
                  </a:cubicBezTo>
                  <a:cubicBezTo>
                    <a:pt x="2327429" y="21572"/>
                    <a:pt x="2332160" y="32992"/>
                    <a:pt x="2332160" y="44901"/>
                  </a:cubicBezTo>
                  <a:lnTo>
                    <a:pt x="2332160" y="1321387"/>
                  </a:lnTo>
                  <a:cubicBezTo>
                    <a:pt x="2332160" y="1333296"/>
                    <a:pt x="2327429" y="1344716"/>
                    <a:pt x="2319008" y="1353137"/>
                  </a:cubicBezTo>
                  <a:cubicBezTo>
                    <a:pt x="2310588" y="1361557"/>
                    <a:pt x="2299167" y="1366288"/>
                    <a:pt x="2287259" y="1366288"/>
                  </a:cubicBezTo>
                  <a:lnTo>
                    <a:pt x="44901" y="1366288"/>
                  </a:lnTo>
                  <a:cubicBezTo>
                    <a:pt x="32992" y="1366288"/>
                    <a:pt x="21572" y="1361557"/>
                    <a:pt x="13151" y="1353137"/>
                  </a:cubicBezTo>
                  <a:cubicBezTo>
                    <a:pt x="4731" y="1344716"/>
                    <a:pt x="0" y="1333296"/>
                    <a:pt x="0" y="1321387"/>
                  </a:cubicBezTo>
                  <a:lnTo>
                    <a:pt x="0" y="44901"/>
                  </a:lnTo>
                  <a:cubicBezTo>
                    <a:pt x="0" y="32992"/>
                    <a:pt x="4731" y="21572"/>
                    <a:pt x="13151" y="13151"/>
                  </a:cubicBezTo>
                  <a:cubicBezTo>
                    <a:pt x="21572" y="4731"/>
                    <a:pt x="32992" y="0"/>
                    <a:pt x="44901" y="0"/>
                  </a:cubicBezTo>
                  <a:close/>
                </a:path>
              </a:pathLst>
            </a:custGeom>
            <a:solidFill>
              <a:srgbClr val="265cf0"/>
            </a:solidFill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"/>
            <p:cNvSpPr/>
            <p:nvPr/>
          </p:nvSpPr>
          <p:spPr>
            <a:xfrm>
              <a:off x="8810640" y="890640"/>
              <a:ext cx="8448480" cy="508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7" name="Picture 11" descr=""/>
          <p:cNvPicPr/>
          <p:nvPr/>
        </p:nvPicPr>
        <p:blipFill>
          <a:blip r:embed="rId3"/>
          <a:stretch/>
        </p:blipFill>
        <p:spPr>
          <a:xfrm>
            <a:off x="8810640" y="-1093320"/>
            <a:ext cx="8944920" cy="8229240"/>
          </a:xfrm>
          <a:prstGeom prst="rect">
            <a:avLst/>
          </a:prstGeom>
          <a:ln>
            <a:noFill/>
          </a:ln>
        </p:spPr>
      </p:pic>
      <p:sp>
        <p:nvSpPr>
          <p:cNvPr id="98" name="CustomShape 10"/>
          <p:cNvSpPr/>
          <p:nvPr/>
        </p:nvSpPr>
        <p:spPr>
          <a:xfrm>
            <a:off x="2061000" y="1905120"/>
            <a:ext cx="6085080" cy="55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4"/>
              </a:lnSpc>
            </a:pPr>
            <a:r>
              <a:rPr b="0" lang="es-ES" sz="9009" spc="-225" strike="noStrike">
                <a:solidFill>
                  <a:srgbClr val="265cf0"/>
                </a:solidFill>
                <a:latin typeface="Anton"/>
                <a:ea typeface="Anton"/>
              </a:rPr>
              <a:t>¿COMO APLICO UNA ANIMACIÓN?</a:t>
            </a:r>
            <a:endParaRPr b="0" lang="es-ES" sz="9009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2179800" y="6184080"/>
            <a:ext cx="5966280" cy="11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3779"/>
              </a:lnSpc>
            </a:pPr>
            <a:r>
              <a:rPr b="1" lang="es-ES" sz="2700" spc="-145" strike="noStrike">
                <a:solidFill>
                  <a:srgbClr val="ff581c"/>
                </a:solidFill>
                <a:latin typeface="Inter Bold"/>
                <a:ea typeface="Inter Bold"/>
              </a:rPr>
              <a:t>1.</a:t>
            </a:r>
            <a:r>
              <a:rPr b="1" lang="es-ES" sz="2700" spc="-145" strike="noStrike">
                <a:solidFill>
                  <a:srgbClr val="265cf0"/>
                </a:solidFill>
                <a:latin typeface="Inter Medium"/>
                <a:ea typeface="Inter Medium"/>
              </a:rPr>
              <a:t> </a:t>
            </a:r>
            <a:r>
              <a:rPr b="1" lang="es-ES" sz="2700" spc="-145" strike="noStrike">
                <a:solidFill>
                  <a:srgbClr val="265cf0"/>
                </a:solidFill>
                <a:latin typeface="Inter Bold"/>
                <a:ea typeface="Inter Bold"/>
              </a:rPr>
              <a:t>Decide que quieres que aparezca</a:t>
            </a:r>
            <a:endParaRPr b="0" lang="es-ES" sz="2700" spc="-1" strike="noStrike">
              <a:latin typeface="Arial"/>
            </a:endParaRPr>
          </a:p>
          <a:p>
            <a:pPr algn="just">
              <a:lnSpc>
                <a:spcPts val="2333"/>
              </a:lnSpc>
            </a:pPr>
            <a:r>
              <a:rPr b="1" lang="es-ES" sz="1670" spc="-92" strike="noStrike">
                <a:solidFill>
                  <a:srgbClr val="265cf0"/>
                </a:solidFill>
                <a:latin typeface="Inter Medium"/>
                <a:ea typeface="Inter Medium"/>
              </a:rPr>
              <a:t>¿Quieres que aparezca, se agrande, se mueva, cambie de color?</a:t>
            </a:r>
            <a:endParaRPr b="0" lang="es-ES" sz="167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265cf0"/>
                </a:solidFill>
                <a:latin typeface="Inter Medium"/>
                <a:ea typeface="Inter Medium"/>
              </a:rPr>
              <a:t> </a:t>
            </a: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Este es el objetivo de tu animación.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9456840" y="6184080"/>
            <a:ext cx="6650640" cy="11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3779"/>
              </a:lnSpc>
            </a:pPr>
            <a:r>
              <a:rPr b="1" lang="es-ES" sz="2700" spc="-145" strike="noStrike">
                <a:solidFill>
                  <a:srgbClr val="ff581c"/>
                </a:solidFill>
                <a:latin typeface="Inter Bold"/>
                <a:ea typeface="Inter Bold"/>
              </a:rPr>
              <a:t>3.</a:t>
            </a:r>
            <a:r>
              <a:rPr b="1" lang="es-ES" sz="2700" spc="-145" strike="noStrike">
                <a:solidFill>
                  <a:srgbClr val="265cf0"/>
                </a:solidFill>
                <a:latin typeface="Inter Medium"/>
                <a:ea typeface="Inter Medium"/>
              </a:rPr>
              <a:t> </a:t>
            </a:r>
            <a:r>
              <a:rPr b="1" lang="es-ES" sz="2700" spc="-145" strike="noStrike">
                <a:solidFill>
                  <a:srgbClr val="265cf0"/>
                </a:solidFill>
                <a:latin typeface="Inter Bold"/>
                <a:ea typeface="Inter Bold"/>
              </a:rPr>
              <a:t>Aplica la animación al elemento en el CSS</a:t>
            </a:r>
            <a:endParaRPr b="0" lang="es-ES" sz="2700" spc="-1" strike="noStrike">
              <a:latin typeface="Arial"/>
            </a:endParaRPr>
          </a:p>
          <a:p>
            <a:pPr algn="just">
              <a:lnSpc>
                <a:spcPts val="2381"/>
              </a:lnSpc>
            </a:pPr>
            <a:r>
              <a:rPr b="1" lang="es-ES" sz="1700" spc="-92" strike="noStrike">
                <a:solidFill>
                  <a:srgbClr val="265cf0"/>
                </a:solidFill>
                <a:latin typeface="Inter Medium"/>
                <a:ea typeface="Inter Medium"/>
              </a:rPr>
              <a:t>Le decís: “usá esta animación, durante tanto tiempo, con tal efecto”.</a:t>
            </a:r>
            <a:endParaRPr b="0" lang="es-ES" sz="1700" spc="-1" strike="noStrike">
              <a:latin typeface="Arial"/>
            </a:endParaRPr>
          </a:p>
          <a:p>
            <a:pPr algn="just">
              <a:lnSpc>
                <a:spcPts val="2801"/>
              </a:lnSpc>
            </a:pPr>
            <a:r>
              <a:rPr b="1" lang="es-ES" sz="2000" spc="-109" strike="noStrike">
                <a:solidFill>
                  <a:srgbClr val="265cf0"/>
                </a:solidFill>
                <a:latin typeface="Inter Medium"/>
                <a:ea typeface="Inter Medium"/>
              </a:rPr>
              <a:t> </a:t>
            </a: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Controla la duración, el retraso y si se repite.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2179800" y="7418880"/>
            <a:ext cx="663012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3779"/>
              </a:lnSpc>
            </a:pPr>
            <a:r>
              <a:rPr b="1" lang="es-ES" sz="2700" spc="-145" strike="noStrike">
                <a:solidFill>
                  <a:srgbClr val="ff581c"/>
                </a:solidFill>
                <a:latin typeface="Inter Bold"/>
                <a:ea typeface="Inter Bold"/>
              </a:rPr>
              <a:t>2.</a:t>
            </a:r>
            <a:r>
              <a:rPr b="1" lang="es-ES" sz="2700" spc="-145" strike="noStrike">
                <a:solidFill>
                  <a:srgbClr val="265cf0"/>
                </a:solidFill>
                <a:latin typeface="Inter Bold"/>
                <a:ea typeface="Inter Bold"/>
              </a:rPr>
              <a:t> Escribí los pasos del movimiento con @keyframes</a:t>
            </a:r>
            <a:endParaRPr b="0" lang="es-ES" sz="2700" spc="-1" strike="noStrike">
              <a:latin typeface="Arial"/>
            </a:endParaRPr>
          </a:p>
          <a:p>
            <a:pPr algn="just">
              <a:lnSpc>
                <a:spcPts val="2381"/>
              </a:lnSpc>
            </a:pPr>
            <a:r>
              <a:rPr b="1" lang="es-ES" sz="1700" spc="-92" strike="noStrike">
                <a:solidFill>
                  <a:srgbClr val="265cf0"/>
                </a:solidFill>
                <a:latin typeface="Inter Medium"/>
                <a:ea typeface="Inter Medium"/>
              </a:rPr>
              <a:t>Le decimos al navegador cómo empieza y cómo termina la animación.</a:t>
            </a:r>
            <a:endParaRPr b="0" lang="es-ES" sz="170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265cf0"/>
                </a:solidFill>
                <a:latin typeface="Inter Medium"/>
                <a:ea typeface="Inter Medium"/>
              </a:rPr>
              <a:t> </a:t>
            </a: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Por ejemplo: empieza invisible y termina visible.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381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102" name="CustomShape 14"/>
          <p:cNvSpPr/>
          <p:nvPr/>
        </p:nvSpPr>
        <p:spPr>
          <a:xfrm>
            <a:off x="9456840" y="7471080"/>
            <a:ext cx="6186960" cy="17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3779"/>
              </a:lnSpc>
            </a:pPr>
            <a:r>
              <a:rPr b="1" lang="es-ES" sz="2700" spc="-145" strike="noStrike">
                <a:solidFill>
                  <a:srgbClr val="ff581c"/>
                </a:solidFill>
                <a:latin typeface="Inter Bold"/>
                <a:ea typeface="Inter Bold"/>
              </a:rPr>
              <a:t>4.</a:t>
            </a:r>
            <a:r>
              <a:rPr b="1" lang="es-ES" sz="2700" spc="-145" strike="noStrike">
                <a:solidFill>
                  <a:srgbClr val="265cf0"/>
                </a:solidFill>
                <a:latin typeface="Inter Bold"/>
                <a:ea typeface="Inter Bold"/>
              </a:rPr>
              <a:t> Activa la animación con JavaScript</a:t>
            </a:r>
            <a:endParaRPr b="0" lang="es-ES" sz="2700" spc="-1" strike="noStrike">
              <a:latin typeface="Arial"/>
            </a:endParaRPr>
          </a:p>
          <a:p>
            <a:pPr algn="just">
              <a:lnSpc>
                <a:spcPts val="2381"/>
              </a:lnSpc>
            </a:pPr>
            <a:r>
              <a:rPr b="1" lang="es-ES" sz="1700" spc="-92" strike="noStrike">
                <a:solidFill>
                  <a:srgbClr val="265cf0"/>
                </a:solidFill>
                <a:latin typeface="Inter Medium"/>
                <a:ea typeface="Inter Medium"/>
              </a:rPr>
              <a:t>Podemos usar un botón o evento para que la animación se active cuando queramos.</a:t>
            </a:r>
            <a:endParaRPr b="0" lang="es-ES" sz="1700" spc="-1" strike="noStrike">
              <a:latin typeface="Arial"/>
            </a:endParaRPr>
          </a:p>
          <a:p>
            <a:pPr algn="just">
              <a:lnSpc>
                <a:spcPts val="2798"/>
              </a:lnSpc>
            </a:pPr>
            <a:r>
              <a:rPr b="1" lang="es-ES" sz="2000" spc="-109" strike="noStrike">
                <a:solidFill>
                  <a:srgbClr val="ff581c"/>
                </a:solidFill>
                <a:latin typeface="Inter Bold"/>
                <a:ea typeface="Inter Bold"/>
              </a:rPr>
              <a:t>Solo agregas o quitas una clase con JS.</a:t>
            </a:r>
            <a:endParaRPr b="0" lang="es-ES" sz="2000" spc="-1" strike="noStrike">
              <a:latin typeface="Arial"/>
            </a:endParaRPr>
          </a:p>
          <a:p>
            <a:pPr algn="just">
              <a:lnSpc>
                <a:spcPts val="2381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104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Line 4"/>
          <p:cNvSpPr/>
          <p:nvPr/>
        </p:nvSpPr>
        <p:spPr>
          <a:xfrm>
            <a:off x="1028520" y="4879080"/>
            <a:ext cx="1623060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5"/>
          <p:cNvSpPr/>
          <p:nvPr/>
        </p:nvSpPr>
        <p:spPr>
          <a:xfrm>
            <a:off x="790920" y="2830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6"/>
          <p:cNvSpPr/>
          <p:nvPr/>
        </p:nvSpPr>
        <p:spPr>
          <a:xfrm>
            <a:off x="17021520" y="2830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7"/>
          <p:cNvGrpSpPr/>
          <p:nvPr/>
        </p:nvGrpSpPr>
        <p:grpSpPr>
          <a:xfrm>
            <a:off x="1028880" y="4760280"/>
            <a:ext cx="6879600" cy="4497840"/>
            <a:chOff x="1028880" y="4760280"/>
            <a:chExt cx="6879600" cy="4497840"/>
          </a:xfrm>
        </p:grpSpPr>
        <p:sp>
          <p:nvSpPr>
            <p:cNvPr id="110" name="CustomShape 8"/>
            <p:cNvSpPr/>
            <p:nvPr/>
          </p:nvSpPr>
          <p:spPr>
            <a:xfrm>
              <a:off x="1028880" y="4898520"/>
              <a:ext cx="6879600" cy="4359600"/>
            </a:xfrm>
            <a:custGeom>
              <a:avLst/>
              <a:gdLst/>
              <a:ahLst/>
              <a:rect l="l" t="t" r="r" b="b"/>
              <a:pathLst>
                <a:path w="1899120" h="1203477">
                  <a:moveTo>
                    <a:pt x="55139" y="0"/>
                  </a:moveTo>
                  <a:lnTo>
                    <a:pt x="1843981" y="0"/>
                  </a:lnTo>
                  <a:cubicBezTo>
                    <a:pt x="1858605" y="0"/>
                    <a:pt x="1872630" y="5809"/>
                    <a:pt x="1882970" y="16150"/>
                  </a:cubicBezTo>
                  <a:cubicBezTo>
                    <a:pt x="1893311" y="26490"/>
                    <a:pt x="1899120" y="40515"/>
                    <a:pt x="1899120" y="55139"/>
                  </a:cubicBezTo>
                  <a:lnTo>
                    <a:pt x="1899120" y="1148338"/>
                  </a:lnTo>
                  <a:cubicBezTo>
                    <a:pt x="1899120" y="1162961"/>
                    <a:pt x="1893311" y="1176986"/>
                    <a:pt x="1882970" y="1187327"/>
                  </a:cubicBezTo>
                  <a:cubicBezTo>
                    <a:pt x="1872630" y="1197667"/>
                    <a:pt x="1858605" y="1203477"/>
                    <a:pt x="1843981" y="1203477"/>
                  </a:cubicBezTo>
                  <a:lnTo>
                    <a:pt x="55139" y="1203477"/>
                  </a:lnTo>
                  <a:cubicBezTo>
                    <a:pt x="40515" y="1203477"/>
                    <a:pt x="26490" y="1197667"/>
                    <a:pt x="16150" y="1187327"/>
                  </a:cubicBezTo>
                  <a:cubicBezTo>
                    <a:pt x="5809" y="1176986"/>
                    <a:pt x="0" y="1162961"/>
                    <a:pt x="0" y="1148338"/>
                  </a:cubicBezTo>
                  <a:lnTo>
                    <a:pt x="0" y="55139"/>
                  </a:lnTo>
                  <a:cubicBezTo>
                    <a:pt x="0" y="40515"/>
                    <a:pt x="5809" y="26490"/>
                    <a:pt x="16150" y="16150"/>
                  </a:cubicBezTo>
                  <a:cubicBezTo>
                    <a:pt x="26490" y="5809"/>
                    <a:pt x="40515" y="0"/>
                    <a:pt x="55139" y="0"/>
                  </a:cubicBezTo>
                  <a:close/>
                </a:path>
              </a:pathLst>
            </a:custGeom>
            <a:solidFill>
              <a:srgbClr val="f0a526"/>
            </a:solidFill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9"/>
            <p:cNvSpPr/>
            <p:nvPr/>
          </p:nvSpPr>
          <p:spPr>
            <a:xfrm>
              <a:off x="1028880" y="4760280"/>
              <a:ext cx="6879600" cy="449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" name="CustomShape 10"/>
          <p:cNvSpPr/>
          <p:nvPr/>
        </p:nvSpPr>
        <p:spPr>
          <a:xfrm>
            <a:off x="8875080" y="5413320"/>
            <a:ext cx="441000" cy="441000"/>
          </a:xfrm>
          <a:custGeom>
            <a:avLst/>
            <a:gdLst/>
            <a:ahLst/>
            <a:rect l="l" t="t" r="r" b="b"/>
            <a:pathLst>
              <a:path w="441372" h="441372">
                <a:moveTo>
                  <a:pt x="0" y="0"/>
                </a:moveTo>
                <a:lnTo>
                  <a:pt x="441372" y="0"/>
                </a:lnTo>
                <a:lnTo>
                  <a:pt x="441372" y="441372"/>
                </a:lnTo>
                <a:lnTo>
                  <a:pt x="0" y="4413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1"/>
          <p:cNvSpPr/>
          <p:nvPr/>
        </p:nvSpPr>
        <p:spPr>
          <a:xfrm>
            <a:off x="8875080" y="5996520"/>
            <a:ext cx="441000" cy="441000"/>
          </a:xfrm>
          <a:custGeom>
            <a:avLst/>
            <a:gdLst/>
            <a:ahLst/>
            <a:rect l="l" t="t" r="r" b="b"/>
            <a:pathLst>
              <a:path w="441372" h="441372">
                <a:moveTo>
                  <a:pt x="0" y="0"/>
                </a:moveTo>
                <a:lnTo>
                  <a:pt x="441372" y="0"/>
                </a:lnTo>
                <a:lnTo>
                  <a:pt x="441372" y="441373"/>
                </a:lnTo>
                <a:lnTo>
                  <a:pt x="0" y="4413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2"/>
          <p:cNvSpPr/>
          <p:nvPr/>
        </p:nvSpPr>
        <p:spPr>
          <a:xfrm>
            <a:off x="8875080" y="6581520"/>
            <a:ext cx="441000" cy="441000"/>
          </a:xfrm>
          <a:custGeom>
            <a:avLst/>
            <a:gdLst/>
            <a:ahLst/>
            <a:rect l="l" t="t" r="r" b="b"/>
            <a:pathLst>
              <a:path w="441372" h="441372">
                <a:moveTo>
                  <a:pt x="0" y="0"/>
                </a:moveTo>
                <a:lnTo>
                  <a:pt x="441372" y="0"/>
                </a:lnTo>
                <a:lnTo>
                  <a:pt x="441372" y="441372"/>
                </a:lnTo>
                <a:lnTo>
                  <a:pt x="0" y="4413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3"/>
          <p:cNvSpPr/>
          <p:nvPr/>
        </p:nvSpPr>
        <p:spPr>
          <a:xfrm>
            <a:off x="8875080" y="7166160"/>
            <a:ext cx="441000" cy="441000"/>
          </a:xfrm>
          <a:custGeom>
            <a:avLst/>
            <a:gdLst/>
            <a:ahLst/>
            <a:rect l="l" t="t" r="r" b="b"/>
            <a:pathLst>
              <a:path w="441372" h="441372">
                <a:moveTo>
                  <a:pt x="0" y="0"/>
                </a:moveTo>
                <a:lnTo>
                  <a:pt x="441372" y="0"/>
                </a:lnTo>
                <a:lnTo>
                  <a:pt x="441372" y="441373"/>
                </a:lnTo>
                <a:lnTo>
                  <a:pt x="0" y="4413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4"/>
          <p:cNvSpPr/>
          <p:nvPr/>
        </p:nvSpPr>
        <p:spPr>
          <a:xfrm>
            <a:off x="8875080" y="7750800"/>
            <a:ext cx="444600" cy="453240"/>
          </a:xfrm>
          <a:custGeom>
            <a:avLst/>
            <a:gdLst/>
            <a:ahLst/>
            <a:rect l="l" t="t" r="r" b="b"/>
            <a:pathLst>
              <a:path w="445016" h="453519">
                <a:moveTo>
                  <a:pt x="0" y="0"/>
                </a:moveTo>
                <a:lnTo>
                  <a:pt x="445015" y="0"/>
                </a:lnTo>
                <a:lnTo>
                  <a:pt x="445015" y="453519"/>
                </a:lnTo>
                <a:lnTo>
                  <a:pt x="0" y="4535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5"/>
          <p:cNvSpPr/>
          <p:nvPr/>
        </p:nvSpPr>
        <p:spPr>
          <a:xfrm>
            <a:off x="8875080" y="8348040"/>
            <a:ext cx="444600" cy="453240"/>
          </a:xfrm>
          <a:custGeom>
            <a:avLst/>
            <a:gdLst/>
            <a:ahLst/>
            <a:rect l="l" t="t" r="r" b="b"/>
            <a:pathLst>
              <a:path w="445016" h="453519">
                <a:moveTo>
                  <a:pt x="0" y="0"/>
                </a:moveTo>
                <a:lnTo>
                  <a:pt x="445015" y="0"/>
                </a:lnTo>
                <a:lnTo>
                  <a:pt x="445015" y="453519"/>
                </a:lnTo>
                <a:lnTo>
                  <a:pt x="0" y="4535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Picture 17" descr=""/>
          <p:cNvPicPr/>
          <p:nvPr/>
        </p:nvPicPr>
        <p:blipFill>
          <a:blip r:embed="rId9"/>
          <a:stretch/>
        </p:blipFill>
        <p:spPr>
          <a:xfrm>
            <a:off x="470520" y="3930120"/>
            <a:ext cx="7200000" cy="5328000"/>
          </a:xfrm>
          <a:prstGeom prst="rect">
            <a:avLst/>
          </a:prstGeom>
          <a:ln>
            <a:noFill/>
          </a:ln>
        </p:spPr>
      </p:pic>
      <p:sp>
        <p:nvSpPr>
          <p:cNvPr id="119" name="CustomShape 16"/>
          <p:cNvSpPr/>
          <p:nvPr/>
        </p:nvSpPr>
        <p:spPr>
          <a:xfrm>
            <a:off x="7813800" y="3711600"/>
            <a:ext cx="26600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</a:pPr>
            <a:r>
              <a:rPr b="1" lang="es-ES" sz="2300" spc="-126" strike="noStrike">
                <a:solidFill>
                  <a:srgbClr val="265cf0"/>
                </a:solidFill>
                <a:latin typeface="Inter Medium"/>
                <a:ea typeface="Inter Medium"/>
              </a:rPr>
              <a:t>No rompas la WEB!</a:t>
            </a:r>
            <a:endParaRPr b="0" lang="es-ES" sz="2300" spc="-1" strike="noStrike">
              <a:latin typeface="Arial"/>
            </a:endParaRPr>
          </a:p>
        </p:txBody>
      </p:sp>
      <p:sp>
        <p:nvSpPr>
          <p:cNvPr id="120" name="CustomShape 17"/>
          <p:cNvSpPr/>
          <p:nvPr/>
        </p:nvSpPr>
        <p:spPr>
          <a:xfrm>
            <a:off x="9458280" y="5289480"/>
            <a:ext cx="7155720" cy="35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Usa transform y opacity </a:t>
            </a:r>
            <a:endParaRPr b="0" lang="es-ES" sz="2889" spc="-1" strike="noStrike">
              <a:latin typeface="Arial"/>
            </a:endParaRPr>
          </a:p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Usa transition para cosas simples</a:t>
            </a:r>
            <a:endParaRPr b="0" lang="es-ES" sz="2889" spc="-1" strike="noStrike">
              <a:latin typeface="Arial"/>
            </a:endParaRPr>
          </a:p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Anima poco y bien (0.3 a 1s)</a:t>
            </a:r>
            <a:endParaRPr b="0" lang="es-ES" sz="2889" spc="-1" strike="noStrike">
              <a:latin typeface="Arial"/>
            </a:endParaRPr>
          </a:p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Respeta prefers-reduced-motion</a:t>
            </a:r>
            <a:endParaRPr b="0" lang="es-ES" sz="2889" spc="-1" strike="noStrike">
              <a:latin typeface="Arial"/>
            </a:endParaRPr>
          </a:p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No animes top, left, width</a:t>
            </a:r>
            <a:endParaRPr b="0" lang="es-ES" sz="2889" spc="-1" strike="noStrike">
              <a:latin typeface="Arial"/>
            </a:endParaRPr>
          </a:p>
          <a:p>
            <a:pPr algn="just">
              <a:lnSpc>
                <a:spcPts val="4674"/>
              </a:lnSpc>
            </a:pPr>
            <a:r>
              <a:rPr b="1" lang="es-ES" sz="2889" spc="-157" strike="noStrike">
                <a:solidFill>
                  <a:srgbClr val="265cf0"/>
                </a:solidFill>
                <a:latin typeface="Inter Medium"/>
                <a:ea typeface="Inter Medium"/>
              </a:rPr>
              <a:t>No pongas mil cosas animándose a la vez</a:t>
            </a:r>
            <a:endParaRPr b="0" lang="es-ES" sz="2889" spc="-1" strike="noStrike">
              <a:latin typeface="Arial"/>
            </a:endParaRPr>
          </a:p>
        </p:txBody>
      </p:sp>
      <p:sp>
        <p:nvSpPr>
          <p:cNvPr id="121" name="CustomShape 18"/>
          <p:cNvSpPr/>
          <p:nvPr/>
        </p:nvSpPr>
        <p:spPr>
          <a:xfrm>
            <a:off x="3059280" y="2581920"/>
            <a:ext cx="1216944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734"/>
              </a:lnSpc>
            </a:pPr>
            <a:r>
              <a:rPr b="0" lang="es-ES" sz="9009" spc="-225" strike="noStrike">
                <a:solidFill>
                  <a:srgbClr val="265cf0"/>
                </a:solidFill>
                <a:latin typeface="Anton"/>
                <a:ea typeface="Anton"/>
              </a:rPr>
              <a:t>BUENAS PRÁCTICAS</a:t>
            </a:r>
            <a:endParaRPr b="0" lang="es-ES" sz="900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1028880" y="884160"/>
            <a:ext cx="16230240" cy="8373960"/>
            <a:chOff x="1028880" y="884160"/>
            <a:chExt cx="16230240" cy="8373960"/>
          </a:xfrm>
        </p:grpSpPr>
        <p:sp>
          <p:nvSpPr>
            <p:cNvPr id="123" name="CustomShape 2"/>
            <p:cNvSpPr/>
            <p:nvPr/>
          </p:nvSpPr>
          <p:spPr>
            <a:xfrm>
              <a:off x="1028880" y="1028880"/>
              <a:ext cx="16230240" cy="8229240"/>
            </a:xfrm>
            <a:custGeom>
              <a:avLst/>
              <a:gdLst/>
              <a:ahLst/>
              <a:rect l="l" t="t" r="r" b="b"/>
              <a:pathLst>
                <a:path w="4274726" h="21674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144094"/>
                  </a:lnTo>
                  <a:cubicBezTo>
                    <a:pt x="4274726" y="2157002"/>
                    <a:pt x="4264261" y="2167467"/>
                    <a:pt x="4251353" y="2167467"/>
                  </a:cubicBezTo>
                  <a:lnTo>
                    <a:pt x="23373" y="2167467"/>
                  </a:lnTo>
                  <a:cubicBezTo>
                    <a:pt x="10464" y="2167467"/>
                    <a:pt x="0" y="2157002"/>
                    <a:pt x="0" y="21440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noFill/>
            <a:ln w="38160">
              <a:solidFill>
                <a:srgbClr val="265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3"/>
            <p:cNvSpPr/>
            <p:nvPr/>
          </p:nvSpPr>
          <p:spPr>
            <a:xfrm>
              <a:off x="1028880" y="884160"/>
              <a:ext cx="16230240" cy="83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Line 4"/>
          <p:cNvSpPr/>
          <p:nvPr/>
        </p:nvSpPr>
        <p:spPr>
          <a:xfrm>
            <a:off x="1028520" y="4879080"/>
            <a:ext cx="16230600" cy="0"/>
          </a:xfrm>
          <a:prstGeom prst="line">
            <a:avLst/>
          </a:prstGeom>
          <a:ln w="38160">
            <a:solidFill>
              <a:srgbClr val="265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"/>
          <p:cNvSpPr/>
          <p:nvPr/>
        </p:nvSpPr>
        <p:spPr>
          <a:xfrm>
            <a:off x="790920" y="2830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17021520" y="2830680"/>
            <a:ext cx="475560" cy="488880"/>
          </a:xfrm>
          <a:custGeom>
            <a:avLst/>
            <a:gdLst/>
            <a:ahLst/>
            <a:rect l="l" t="t" r="r" b="b"/>
            <a:pathLst>
              <a:path w="475893" h="489236">
                <a:moveTo>
                  <a:pt x="0" y="0"/>
                </a:moveTo>
                <a:lnTo>
                  <a:pt x="475894" y="0"/>
                </a:lnTo>
                <a:lnTo>
                  <a:pt x="475894" y="489236"/>
                </a:lnTo>
                <a:lnTo>
                  <a:pt x="0" y="489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7"/>
          <p:cNvSpPr/>
          <p:nvPr/>
        </p:nvSpPr>
        <p:spPr>
          <a:xfrm>
            <a:off x="7071120" y="4122000"/>
            <a:ext cx="3839760" cy="2757600"/>
          </a:xfrm>
          <a:custGeom>
            <a:avLst/>
            <a:gdLst/>
            <a:ahLst/>
            <a:rect l="l" t="t" r="r" b="b"/>
            <a:pathLst>
              <a:path w="3839959" h="2757788">
                <a:moveTo>
                  <a:pt x="0" y="0"/>
                </a:moveTo>
                <a:lnTo>
                  <a:pt x="3839959" y="0"/>
                </a:lnTo>
                <a:lnTo>
                  <a:pt x="3839959" y="2757788"/>
                </a:lnTo>
                <a:lnTo>
                  <a:pt x="0" y="27577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8"/>
          <p:cNvSpPr/>
          <p:nvPr/>
        </p:nvSpPr>
        <p:spPr>
          <a:xfrm>
            <a:off x="3059280" y="2826360"/>
            <a:ext cx="12169440" cy="22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734"/>
              </a:lnSpc>
            </a:pPr>
            <a:r>
              <a:rPr b="0" lang="es-ES" sz="9009" spc="-225" strike="noStrike">
                <a:solidFill>
                  <a:srgbClr val="265cf0"/>
                </a:solidFill>
                <a:latin typeface="Anton"/>
                <a:ea typeface="Anton"/>
              </a:rPr>
              <a:t>GRACIAS POR SU ATENCIÓN</a:t>
            </a:r>
            <a:endParaRPr b="0" lang="es-ES" sz="9009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5177160" y="7162920"/>
            <a:ext cx="7628040" cy="67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295"/>
              </a:lnSpc>
            </a:pPr>
            <a:r>
              <a:rPr b="1" lang="es-ES" sz="3790" spc="-1" strike="noStrike" u="sng">
                <a:solidFill>
                  <a:srgbClr val="0000ff"/>
                </a:solidFill>
                <a:uFillTx/>
                <a:latin typeface="Open Sans Bold"/>
                <a:ea typeface="Open Sans Bold"/>
                <a:hlinkClick r:id="rId4"/>
              </a:rPr>
              <a:t>Guía para animar con CSS y JS</a:t>
            </a:r>
            <a:endParaRPr b="0" lang="es-ES" sz="37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Neat_Office/6.2.8.2$Windows_x86 LibreOffice_project/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es-ES</dc:language>
  <cp:lastModifiedBy/>
  <dcterms:modified xsi:type="dcterms:W3CDTF">2025-06-04T09:52:19Z</dcterms:modified>
  <cp:revision>2</cp:revision>
  <dc:subject/>
  <dc:title>White Blue Simple Illustrative Information Technology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